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0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5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8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6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4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2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9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03F2-0920-4551-8DC5-B62A00AB6BC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BB83-75E5-49A9-8B13-4585DA46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5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2D30B5-A12A-4BA2-83BD-08870D92A578}"/>
              </a:ext>
            </a:extLst>
          </p:cNvPr>
          <p:cNvSpPr txBox="1"/>
          <p:nvPr/>
        </p:nvSpPr>
        <p:spPr>
          <a:xfrm>
            <a:off x="584790" y="1543707"/>
            <a:ext cx="79744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HOW CAN THE NETEST </a:t>
            </a:r>
          </a:p>
          <a:p>
            <a:pPr algn="ctr"/>
            <a:r>
              <a:rPr lang="en-US" sz="4800" b="1" dirty="0"/>
              <a:t>HELP ME</a:t>
            </a:r>
            <a:endParaRPr lang="en-US" sz="4800" dirty="0"/>
          </a:p>
          <a:p>
            <a:pPr algn="ctr"/>
            <a:r>
              <a:rPr lang="en-US" sz="4800" b="1" dirty="0"/>
              <a:t>IN THE MANAGEMENT </a:t>
            </a:r>
          </a:p>
          <a:p>
            <a:pPr algn="ctr"/>
            <a:r>
              <a:rPr lang="en-US" sz="4800" b="1" dirty="0"/>
              <a:t>OF NET DISEASE?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6784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46AA-F800-4292-9AD9-310E8E7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74086"/>
            <a:ext cx="8973878" cy="1446025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/>
              <a:t>F. CAN THE NETest PREDICT IF PRRT WILL BE EFFECTIVE?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991A56-BE4B-46FA-95FF-98E6CF2598A0}"/>
              </a:ext>
            </a:extLst>
          </p:cNvPr>
          <p:cNvSpPr txBox="1"/>
          <p:nvPr/>
        </p:nvSpPr>
        <p:spPr>
          <a:xfrm>
            <a:off x="254901" y="1782285"/>
            <a:ext cx="85153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The PPQ (PRRT Predictive Quotient) is calculated using NET specific genes and tumor grade.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Measurement prior to therapy predicts PRRT efficacy, with an accuracy of 95%.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E7B3D-3758-42D9-BC90-1D93A57C4AB1}"/>
              </a:ext>
            </a:extLst>
          </p:cNvPr>
          <p:cNvSpPr txBox="1"/>
          <p:nvPr/>
        </p:nvSpPr>
        <p:spPr>
          <a:xfrm>
            <a:off x="3640508" y="6079524"/>
            <a:ext cx="53496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rgbClr val="002060"/>
                </a:solidFill>
              </a:rPr>
              <a:t>Dr</a:t>
            </a:r>
            <a:r>
              <a:rPr lang="en-US" b="1" dirty="0">
                <a:solidFill>
                  <a:srgbClr val="002060"/>
                </a:solidFill>
              </a:rPr>
              <a:t> Lisa </a:t>
            </a:r>
            <a:r>
              <a:rPr lang="en-US" b="1" dirty="0" err="1">
                <a:solidFill>
                  <a:srgbClr val="002060"/>
                </a:solidFill>
              </a:rPr>
              <a:t>Bodei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Memorial Sloan Kettering Cancer Center</a:t>
            </a:r>
          </a:p>
          <a:p>
            <a:pPr algn="r"/>
            <a:r>
              <a:rPr lang="en-US" dirty="0" err="1">
                <a:solidFill>
                  <a:srgbClr val="002060"/>
                </a:solidFill>
              </a:rPr>
              <a:t>Eur</a:t>
            </a:r>
            <a:r>
              <a:rPr lang="en-US" dirty="0">
                <a:solidFill>
                  <a:srgbClr val="002060"/>
                </a:solidFill>
              </a:rPr>
              <a:t> J </a:t>
            </a:r>
            <a:r>
              <a:rPr lang="en-US" dirty="0" err="1">
                <a:solidFill>
                  <a:srgbClr val="002060"/>
                </a:solidFill>
              </a:rPr>
              <a:t>Nuc</a:t>
            </a:r>
            <a:r>
              <a:rPr lang="en-US" dirty="0">
                <a:solidFill>
                  <a:srgbClr val="002060"/>
                </a:solidFill>
              </a:rPr>
              <a:t> Med </a:t>
            </a:r>
            <a:r>
              <a:rPr lang="en-US" dirty="0" err="1">
                <a:solidFill>
                  <a:srgbClr val="002060"/>
                </a:solidFill>
              </a:rPr>
              <a:t>Mol</a:t>
            </a:r>
            <a:r>
              <a:rPr lang="en-US" dirty="0">
                <a:solidFill>
                  <a:srgbClr val="002060"/>
                </a:solidFill>
              </a:rPr>
              <a:t> Imaging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3860342"/>
            <a:ext cx="6001017" cy="19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3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46AA-F800-4292-9AD9-310E8E7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74086"/>
            <a:ext cx="8973878" cy="1446025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/>
              <a:t>G</a:t>
            </a:r>
            <a:r>
              <a:rPr lang="en-US" dirty="0"/>
              <a:t>. </a:t>
            </a:r>
            <a:r>
              <a:rPr lang="en-US" b="1" dirty="0"/>
              <a:t>CAN THE NETEST DEMONSTRATE </a:t>
            </a:r>
            <a:r>
              <a:rPr lang="en-US" b="1" cap="all" dirty="0"/>
              <a:t>PRRT IS EFFECTIVE</a:t>
            </a:r>
            <a:r>
              <a:rPr lang="en-US" b="1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991A56-BE4B-46FA-95FF-98E6CF2598A0}"/>
              </a:ext>
            </a:extLst>
          </p:cNvPr>
          <p:cNvSpPr txBox="1"/>
          <p:nvPr/>
        </p:nvSpPr>
        <p:spPr>
          <a:xfrm>
            <a:off x="4199860" y="1770994"/>
            <a:ext cx="49441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NETest</a:t>
            </a:r>
            <a:r>
              <a:rPr lang="en-US" sz="2800" dirty="0">
                <a:solidFill>
                  <a:srgbClr val="002060"/>
                </a:solidFill>
              </a:rPr>
              <a:t> accurately monitors PRRT response. It is as effective as imaging and has no radiation exposure.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</a:rPr>
              <a:t>NETest</a:t>
            </a:r>
            <a:r>
              <a:rPr lang="en-US" sz="2800" b="1" dirty="0">
                <a:solidFill>
                  <a:srgbClr val="002060"/>
                </a:solidFill>
              </a:rPr>
              <a:t> decrease </a:t>
            </a:r>
            <a:r>
              <a:rPr lang="en-US" sz="2800" dirty="0">
                <a:solidFill>
                  <a:srgbClr val="002060"/>
                </a:solidFill>
              </a:rPr>
              <a:t>identified </a:t>
            </a:r>
            <a:r>
              <a:rPr lang="en-US" sz="2800" b="1" dirty="0">
                <a:solidFill>
                  <a:srgbClr val="002060"/>
                </a:solidFill>
              </a:rPr>
              <a:t>responders</a:t>
            </a:r>
            <a:r>
              <a:rPr lang="en-US" sz="2800" dirty="0">
                <a:solidFill>
                  <a:srgbClr val="002060"/>
                </a:solidFill>
              </a:rPr>
              <a:t> and correlated     (&gt; 97%) with the pretreatment PPQ response predictor.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CgA</a:t>
            </a:r>
            <a:r>
              <a:rPr lang="en-US" sz="2800" b="1" dirty="0">
                <a:solidFill>
                  <a:srgbClr val="FF0000"/>
                </a:solidFill>
              </a:rPr>
              <a:t> was non-informative.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E7B3D-3758-42D9-BC90-1D93A57C4AB1}"/>
              </a:ext>
            </a:extLst>
          </p:cNvPr>
          <p:cNvSpPr txBox="1"/>
          <p:nvPr/>
        </p:nvSpPr>
        <p:spPr>
          <a:xfrm>
            <a:off x="3626693" y="6131794"/>
            <a:ext cx="53496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</a:rPr>
              <a:t>Dr Lisa Bodei</a:t>
            </a:r>
            <a:r>
              <a:rPr lang="en-US" dirty="0">
                <a:solidFill>
                  <a:srgbClr val="002060"/>
                </a:solidFill>
              </a:rPr>
              <a:t>, Memorial Sloan Kettering Cancer Center</a:t>
            </a:r>
          </a:p>
          <a:p>
            <a:pPr algn="r"/>
            <a:r>
              <a:rPr lang="en-US" dirty="0">
                <a:solidFill>
                  <a:srgbClr val="002060"/>
                </a:solidFill>
              </a:rPr>
              <a:t>Eur J </a:t>
            </a:r>
            <a:r>
              <a:rPr lang="en-US" dirty="0" err="1">
                <a:solidFill>
                  <a:srgbClr val="002060"/>
                </a:solidFill>
              </a:rPr>
              <a:t>Nuc</a:t>
            </a:r>
            <a:r>
              <a:rPr lang="en-US" dirty="0">
                <a:solidFill>
                  <a:srgbClr val="002060"/>
                </a:solidFill>
              </a:rPr>
              <a:t> Med </a:t>
            </a:r>
            <a:r>
              <a:rPr lang="en-US" dirty="0" err="1">
                <a:solidFill>
                  <a:srgbClr val="002060"/>
                </a:solidFill>
              </a:rPr>
              <a:t>Mol</a:t>
            </a:r>
            <a:r>
              <a:rPr lang="en-US" dirty="0">
                <a:solidFill>
                  <a:srgbClr val="002060"/>
                </a:solidFill>
              </a:rPr>
              <a:t> Imaging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2" y="1910593"/>
            <a:ext cx="4158773" cy="36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6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Jobs with The Moffitt Cancer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50" y="2469280"/>
            <a:ext cx="2155223" cy="10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F46AA-F800-4292-9AD9-310E8E7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74086"/>
            <a:ext cx="8973878" cy="1223213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H. </a:t>
            </a:r>
            <a:r>
              <a:rPr lang="en-US" b="1" cap="all" dirty="0"/>
              <a:t>ARE THERE INDEPENDENT VALIDATION STUDIES</a:t>
            </a:r>
            <a:r>
              <a:rPr lang="en-US" b="1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E06A9-85C0-4545-8221-73BCB0A389CF}"/>
              </a:ext>
            </a:extLst>
          </p:cNvPr>
          <p:cNvSpPr txBox="1"/>
          <p:nvPr/>
        </p:nvSpPr>
        <p:spPr>
          <a:xfrm>
            <a:off x="128195" y="1378282"/>
            <a:ext cx="36148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Prof Kjell Oberg, </a:t>
            </a:r>
            <a:r>
              <a:rPr lang="en-US" dirty="0"/>
              <a:t>Uppsala, Sweden</a:t>
            </a:r>
          </a:p>
          <a:p>
            <a:pPr algn="ctr"/>
            <a:r>
              <a:rPr lang="en-US" dirty="0"/>
              <a:t> Annals Oncology 2020</a:t>
            </a:r>
          </a:p>
          <a:p>
            <a:pPr algn="ctr"/>
            <a:r>
              <a:rPr lang="en-US" dirty="0"/>
              <a:t>Meta-analysis 10 studies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E06A9-85C0-4545-8221-73BCB0A389CF}"/>
              </a:ext>
            </a:extLst>
          </p:cNvPr>
          <p:cNvSpPr txBox="1"/>
          <p:nvPr/>
        </p:nvSpPr>
        <p:spPr>
          <a:xfrm>
            <a:off x="5397231" y="1368403"/>
            <a:ext cx="36148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Prof Jonathan </a:t>
            </a:r>
            <a:r>
              <a:rPr lang="en-US" b="1" dirty="0" err="1"/>
              <a:t>Strosberg</a:t>
            </a:r>
            <a:r>
              <a:rPr lang="en-US" dirty="0"/>
              <a:t>, Moffitt</a:t>
            </a:r>
          </a:p>
          <a:p>
            <a:pPr algn="ctr"/>
            <a:r>
              <a:rPr lang="en-US" dirty="0"/>
              <a:t> Neuroendocrinology 2020</a:t>
            </a:r>
          </a:p>
          <a:p>
            <a:pPr algn="ctr"/>
            <a:r>
              <a:rPr lang="en-US" dirty="0"/>
              <a:t>96 patients and controls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06A9-85C0-4545-8221-73BCB0A389CF}"/>
              </a:ext>
            </a:extLst>
          </p:cNvPr>
          <p:cNvSpPr txBox="1"/>
          <p:nvPr/>
        </p:nvSpPr>
        <p:spPr>
          <a:xfrm>
            <a:off x="128195" y="2385759"/>
            <a:ext cx="3428455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Dr. Mark van </a:t>
            </a:r>
            <a:r>
              <a:rPr lang="en-US" sz="1600" b="1" dirty="0" err="1">
                <a:solidFill>
                  <a:srgbClr val="002060"/>
                </a:solidFill>
              </a:rPr>
              <a:t>Treijen</a:t>
            </a:r>
            <a:r>
              <a:rPr lang="en-US" sz="1600" b="1" dirty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ENETS </a:t>
            </a:r>
            <a:r>
              <a:rPr lang="en-US" sz="1600" dirty="0" err="1">
                <a:solidFill>
                  <a:srgbClr val="002060"/>
                </a:solidFill>
              </a:rPr>
              <a:t>CoE</a:t>
            </a:r>
            <a:endParaRPr lang="en-US" sz="1600" dirty="0">
              <a:solidFill>
                <a:srgbClr val="002060"/>
              </a:solidFill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i="1" dirty="0">
                <a:solidFill>
                  <a:srgbClr val="002060"/>
                </a:solidFill>
              </a:rPr>
              <a:t>Neuroendocrinology 2020</a:t>
            </a:r>
          </a:p>
          <a:p>
            <a:pPr algn="ctr"/>
            <a:r>
              <a:rPr lang="en-US" sz="1600" i="1" dirty="0">
                <a:solidFill>
                  <a:srgbClr val="002060"/>
                </a:solidFill>
              </a:rPr>
              <a:t>152 GEP-NETs (3-5 years follow-up)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E06A9-85C0-4545-8221-73BCB0A389CF}"/>
              </a:ext>
            </a:extLst>
          </p:cNvPr>
          <p:cNvSpPr txBox="1"/>
          <p:nvPr/>
        </p:nvSpPr>
        <p:spPr>
          <a:xfrm>
            <a:off x="5789038" y="2390973"/>
            <a:ext cx="3213033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Dr. Anna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</a:rPr>
              <a:t>Malczewska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ENETS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CoE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Neuroendocrinology 2020</a:t>
            </a:r>
          </a:p>
          <a:p>
            <a:pPr algn="ctr"/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565 patients and controls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E06A9-85C0-4545-8221-73BCB0A389CF}"/>
              </a:ext>
            </a:extLst>
          </p:cNvPr>
          <p:cNvSpPr txBox="1"/>
          <p:nvPr/>
        </p:nvSpPr>
        <p:spPr>
          <a:xfrm>
            <a:off x="142626" y="3352946"/>
            <a:ext cx="319536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Dr. Mark van </a:t>
            </a:r>
            <a:r>
              <a:rPr lang="en-US" sz="1600" b="1" dirty="0" err="1">
                <a:solidFill>
                  <a:srgbClr val="002060"/>
                </a:solidFill>
              </a:rPr>
              <a:t>Treijen</a:t>
            </a:r>
            <a:r>
              <a:rPr lang="en-US" sz="1600" b="1" dirty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ENETS </a:t>
            </a:r>
            <a:r>
              <a:rPr lang="en-US" sz="1600" dirty="0" err="1">
                <a:solidFill>
                  <a:srgbClr val="002060"/>
                </a:solidFill>
              </a:rPr>
              <a:t>CoE</a:t>
            </a:r>
            <a:endParaRPr lang="en-US" sz="1600" dirty="0">
              <a:solidFill>
                <a:srgbClr val="002060"/>
              </a:solidFill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 Prof </a:t>
            </a:r>
            <a:r>
              <a:rPr lang="en-US" sz="1600" dirty="0" err="1">
                <a:solidFill>
                  <a:srgbClr val="002060"/>
                </a:solidFill>
              </a:rPr>
              <a:t>Gerlof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Valk</a:t>
            </a:r>
            <a:r>
              <a:rPr lang="en-US" sz="1600" dirty="0">
                <a:solidFill>
                  <a:srgbClr val="002060"/>
                </a:solidFill>
              </a:rPr>
              <a:t>, Utrecht</a:t>
            </a:r>
          </a:p>
          <a:p>
            <a:pPr algn="ctr"/>
            <a:r>
              <a:rPr lang="en-US" sz="1600" i="1" dirty="0">
                <a:solidFill>
                  <a:srgbClr val="002060"/>
                </a:solidFill>
              </a:rPr>
              <a:t>Frontiers </a:t>
            </a:r>
            <a:r>
              <a:rPr lang="en-US" sz="1600" i="1" dirty="0" err="1">
                <a:solidFill>
                  <a:srgbClr val="002060"/>
                </a:solidFill>
              </a:rPr>
              <a:t>Endocrinol</a:t>
            </a:r>
            <a:r>
              <a:rPr lang="en-US" sz="1600" i="1" dirty="0">
                <a:solidFill>
                  <a:srgbClr val="002060"/>
                </a:solidFill>
              </a:rPr>
              <a:t> 2018</a:t>
            </a:r>
          </a:p>
          <a:p>
            <a:pPr algn="ctr"/>
            <a:r>
              <a:rPr lang="en-US" sz="1600" i="1" dirty="0">
                <a:solidFill>
                  <a:srgbClr val="002060"/>
                </a:solidFill>
              </a:rPr>
              <a:t>140 GEP-NETs, 113 controls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E06A9-85C0-4545-8221-73BCB0A389CF}"/>
              </a:ext>
            </a:extLst>
          </p:cNvPr>
          <p:cNvSpPr txBox="1"/>
          <p:nvPr/>
        </p:nvSpPr>
        <p:spPr>
          <a:xfrm>
            <a:off x="6008119" y="3358110"/>
            <a:ext cx="299395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Dr. Eric Liu, </a:t>
            </a:r>
            <a:r>
              <a:rPr lang="en-US" sz="1600" dirty="0"/>
              <a:t>Rocky Mountain CC</a:t>
            </a:r>
          </a:p>
          <a:p>
            <a:pPr algn="ctr"/>
            <a:r>
              <a:rPr lang="en-US" sz="1600" i="1" dirty="0"/>
              <a:t>The Oncologist 2019</a:t>
            </a:r>
          </a:p>
          <a:p>
            <a:pPr algn="ctr"/>
            <a:r>
              <a:rPr lang="en-US" sz="1600" i="1" dirty="0"/>
              <a:t>100 NETs </a:t>
            </a:r>
          </a:p>
          <a:p>
            <a:pPr algn="ctr"/>
            <a:r>
              <a:rPr lang="en-US" sz="1600" i="1" dirty="0"/>
              <a:t>(1-2 years follow-</a:t>
            </a:r>
            <a:r>
              <a:rPr lang="en-US" sz="1600" i="1" dirty="0" err="1"/>
              <a:t>upI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Uppsala Universitet Logo PNG Transparent &amp; SVG Vector - Freebie Suppl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8" t="5311" r="24677" b="40972"/>
          <a:stretch/>
        </p:blipFill>
        <p:spPr bwMode="auto">
          <a:xfrm>
            <a:off x="3873396" y="1286185"/>
            <a:ext cx="1404138" cy="14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ocky Mountain Oncology Comprehensive Cancer Care - Rocky Mountai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77" y="5197608"/>
            <a:ext cx="2381428" cy="7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iversity Medical Center Utrecht – Dept of Endocrine Oncology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41" y="3306943"/>
            <a:ext cx="793008" cy="6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11" y="6086044"/>
            <a:ext cx="2297982" cy="6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ving-Kindness Meditation | Memorial Sloan Kettering Cancer Cen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88" y="3862918"/>
            <a:ext cx="2159313" cy="12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23ABCC-E117-4DFD-9E2B-3EC5A4E7ACC2}"/>
              </a:ext>
            </a:extLst>
          </p:cNvPr>
          <p:cNvSpPr/>
          <p:nvPr/>
        </p:nvSpPr>
        <p:spPr>
          <a:xfrm>
            <a:off x="6842061" y="4520770"/>
            <a:ext cx="2159313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Dr. Lisa Bodei, </a:t>
            </a:r>
            <a:r>
              <a:rPr lang="en-US" sz="1600" dirty="0"/>
              <a:t>MSKCC</a:t>
            </a:r>
          </a:p>
          <a:p>
            <a:pPr algn="ctr"/>
            <a:r>
              <a:rPr lang="en-US" sz="1600" i="1" dirty="0"/>
              <a:t>EJNMMI 2018, 2019</a:t>
            </a:r>
          </a:p>
          <a:p>
            <a:pPr algn="ctr"/>
            <a:r>
              <a:rPr lang="en-US" sz="1600" i="1" dirty="0"/>
              <a:t>PRRT/NETest</a:t>
            </a:r>
          </a:p>
          <a:p>
            <a:pPr algn="ctr"/>
            <a:r>
              <a:rPr lang="en-US" sz="1600" i="1" dirty="0"/>
              <a:t>158 GEP-/BPNETs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2B9CE-B4B4-4301-9A21-A41DB5A509B1}"/>
              </a:ext>
            </a:extLst>
          </p:cNvPr>
          <p:cNvSpPr txBox="1"/>
          <p:nvPr/>
        </p:nvSpPr>
        <p:spPr>
          <a:xfrm>
            <a:off x="142626" y="4519335"/>
            <a:ext cx="215020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Prof Massimo </a:t>
            </a:r>
            <a:r>
              <a:rPr lang="en-US" sz="1600" b="1" dirty="0" err="1"/>
              <a:t>Falconi</a:t>
            </a:r>
            <a:r>
              <a:rPr lang="en-US" sz="1600" b="1" dirty="0"/>
              <a:t> </a:t>
            </a:r>
          </a:p>
          <a:p>
            <a:pPr algn="ctr"/>
            <a:r>
              <a:rPr lang="en-US" sz="1600" i="1" dirty="0"/>
              <a:t>ENETS </a:t>
            </a:r>
            <a:r>
              <a:rPr lang="en-US" sz="1600" i="1" dirty="0" err="1"/>
              <a:t>CoE</a:t>
            </a:r>
            <a:r>
              <a:rPr lang="en-US" sz="1600" i="1" dirty="0"/>
              <a:t> – Milan</a:t>
            </a:r>
          </a:p>
          <a:p>
            <a:pPr algn="ctr"/>
            <a:r>
              <a:rPr lang="en-US" sz="1600" i="1" dirty="0"/>
              <a:t>Annals Surg Oncol 2002</a:t>
            </a:r>
          </a:p>
          <a:p>
            <a:pPr algn="ctr"/>
            <a:r>
              <a:rPr lang="en-US" sz="1600" i="1" dirty="0"/>
              <a:t>30 PNET surgeries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4E273-75C3-46B8-8941-C3FDD551F48C}"/>
              </a:ext>
            </a:extLst>
          </p:cNvPr>
          <p:cNvSpPr txBox="1"/>
          <p:nvPr/>
        </p:nvSpPr>
        <p:spPr>
          <a:xfrm>
            <a:off x="142658" y="5723326"/>
            <a:ext cx="215020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Dr. Faidon Laskaratos</a:t>
            </a:r>
          </a:p>
          <a:p>
            <a:pPr algn="ctr"/>
            <a:r>
              <a:rPr lang="en-US" sz="1600" i="1" dirty="0"/>
              <a:t>ENETS </a:t>
            </a:r>
            <a:r>
              <a:rPr lang="en-US" sz="1600" i="1" dirty="0" err="1"/>
              <a:t>CoE</a:t>
            </a:r>
            <a:r>
              <a:rPr lang="en-US" sz="1600" i="1" dirty="0"/>
              <a:t> – Royal Free</a:t>
            </a:r>
          </a:p>
          <a:p>
            <a:pPr algn="ctr"/>
            <a:r>
              <a:rPr lang="en-US" sz="1600" i="1" dirty="0"/>
              <a:t>Endocrine</a:t>
            </a:r>
          </a:p>
          <a:p>
            <a:pPr algn="ctr"/>
            <a:r>
              <a:rPr lang="en-US" sz="1600" i="1" dirty="0"/>
              <a:t>13 SINET surgeries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46B2C-7CF5-401B-979C-012ABEC89E0D}"/>
              </a:ext>
            </a:extLst>
          </p:cNvPr>
          <p:cNvSpPr txBox="1"/>
          <p:nvPr/>
        </p:nvSpPr>
        <p:spPr>
          <a:xfrm>
            <a:off x="6853735" y="5693685"/>
            <a:ext cx="214501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Dr. Pier Filosso</a:t>
            </a:r>
          </a:p>
          <a:p>
            <a:pPr algn="ctr"/>
            <a:r>
              <a:rPr lang="en-US" sz="1600" i="1" dirty="0"/>
              <a:t>ENETS </a:t>
            </a:r>
            <a:r>
              <a:rPr lang="en-US" sz="1600" i="1" dirty="0" err="1"/>
              <a:t>CoE</a:t>
            </a:r>
            <a:r>
              <a:rPr lang="en-US" sz="1600" i="1" dirty="0"/>
              <a:t> – Turin</a:t>
            </a:r>
          </a:p>
          <a:p>
            <a:pPr algn="ctr"/>
            <a:r>
              <a:rPr lang="en-US" sz="1600" i="1" dirty="0"/>
              <a:t>Eur J </a:t>
            </a:r>
            <a:r>
              <a:rPr lang="en-US" sz="1600" i="1" dirty="0" err="1"/>
              <a:t>CardioT</a:t>
            </a:r>
            <a:r>
              <a:rPr lang="en-US" sz="1600" i="1" dirty="0"/>
              <a:t> Surg 2020</a:t>
            </a:r>
          </a:p>
          <a:p>
            <a:pPr algn="ctr"/>
            <a:r>
              <a:rPr lang="en-US" sz="1600" i="1" dirty="0"/>
              <a:t>302 BPNETs &amp; controls</a:t>
            </a:r>
          </a:p>
        </p:txBody>
      </p:sp>
      <p:pic>
        <p:nvPicPr>
          <p:cNvPr id="1026" name="Picture 2" descr="Ospedale San Raffaele | Endo-ERN">
            <a:extLst>
              <a:ext uri="{FF2B5EF4-FFF2-40B4-BE49-F238E27FC236}">
                <a16:creationId xmlns:a16="http://schemas.microsoft.com/office/drawing/2014/main" id="{3292B63B-B002-45B0-9C09-653CE5269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87"/>
          <a:stretch/>
        </p:blipFill>
        <p:spPr bwMode="auto">
          <a:xfrm>
            <a:off x="2543853" y="4608113"/>
            <a:ext cx="569043" cy="14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bs with ROYAL FREE LONDON NHS FOUNDATION TRUST | Guardian Jobs">
            <a:extLst>
              <a:ext uri="{FF2B5EF4-FFF2-40B4-BE49-F238E27FC236}">
                <a16:creationId xmlns:a16="http://schemas.microsoft.com/office/drawing/2014/main" id="{DC18687C-8CFE-44E1-8703-5E7B8B4CA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12379" r="4213" b="13343"/>
          <a:stretch/>
        </p:blipFill>
        <p:spPr bwMode="auto">
          <a:xfrm>
            <a:off x="2701716" y="6144818"/>
            <a:ext cx="1490796" cy="6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Universita-degli-studi-di-torino-logo - GO FAIR">
            <a:extLst>
              <a:ext uri="{FF2B5EF4-FFF2-40B4-BE49-F238E27FC236}">
                <a16:creationId xmlns:a16="http://schemas.microsoft.com/office/drawing/2014/main" id="{AC1417FE-8C76-4FF1-A9E6-8EA4F17EB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02"/>
          <a:stretch/>
        </p:blipFill>
        <p:spPr bwMode="auto">
          <a:xfrm>
            <a:off x="5839371" y="4710506"/>
            <a:ext cx="98808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46AA-F800-4292-9AD9-310E8E7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3" y="184372"/>
            <a:ext cx="8515350" cy="2016568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/>
              <a:t>1. DO I HAVE A NET AND HOW ACCURATELY DOES THE </a:t>
            </a:r>
            <a:r>
              <a:rPr lang="en-US" b="1" dirty="0" err="1"/>
              <a:t>NETest</a:t>
            </a:r>
            <a:r>
              <a:rPr lang="en-US" b="1" dirty="0"/>
              <a:t> DIAGNOSE IT?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E06A9-85C0-4545-8221-73BCB0A389CF}"/>
              </a:ext>
            </a:extLst>
          </p:cNvPr>
          <p:cNvSpPr txBox="1"/>
          <p:nvPr/>
        </p:nvSpPr>
        <p:spPr>
          <a:xfrm>
            <a:off x="5394960" y="4759994"/>
            <a:ext cx="35555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Prof Kjell Oberg</a:t>
            </a:r>
            <a:r>
              <a:rPr lang="en-US" dirty="0"/>
              <a:t>, Uppsala, Sweden</a:t>
            </a:r>
          </a:p>
          <a:p>
            <a:pPr algn="r"/>
            <a:r>
              <a:rPr lang="en-US" dirty="0"/>
              <a:t> Annals Oncology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062CF-FE9F-4C2E-BBBC-F4BB9A36592F}"/>
              </a:ext>
            </a:extLst>
          </p:cNvPr>
          <p:cNvSpPr txBox="1"/>
          <p:nvPr/>
        </p:nvSpPr>
        <p:spPr>
          <a:xfrm>
            <a:off x="419059" y="2482448"/>
            <a:ext cx="87143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Based upon a meta-analysis of 10 separate, independent,</a:t>
            </a:r>
          </a:p>
          <a:p>
            <a:pPr algn="ctr"/>
            <a:r>
              <a:rPr lang="en-US" sz="2800" b="1" dirty="0"/>
              <a:t>peer-reviewed, published studies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6" y="4587091"/>
            <a:ext cx="4742503" cy="2135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68087-7F28-4319-8632-27A9029D8F38}"/>
              </a:ext>
            </a:extLst>
          </p:cNvPr>
          <p:cNvSpPr txBox="1"/>
          <p:nvPr/>
        </p:nvSpPr>
        <p:spPr>
          <a:xfrm>
            <a:off x="2201351" y="3436555"/>
            <a:ext cx="4741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&gt;95% accurate</a:t>
            </a:r>
          </a:p>
        </p:txBody>
      </p:sp>
    </p:spTree>
    <p:extLst>
      <p:ext uri="{BB962C8B-B14F-4D97-AF65-F5344CB8AC3E}">
        <p14:creationId xmlns:p14="http://schemas.microsoft.com/office/powerpoint/2010/main" val="327438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9652"/>
          <a:stretch/>
        </p:blipFill>
        <p:spPr>
          <a:xfrm>
            <a:off x="16359" y="5648771"/>
            <a:ext cx="3844763" cy="1205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F46AA-F800-4292-9AD9-310E8E7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3" y="184372"/>
            <a:ext cx="8515350" cy="1325563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2.</a:t>
            </a:r>
            <a:r>
              <a:rPr lang="en-US" b="1" dirty="0"/>
              <a:t>HOW EFFECTIVE IS THE NETest </a:t>
            </a:r>
            <a:br>
              <a:rPr lang="en-US" b="1" dirty="0"/>
            </a:br>
            <a:r>
              <a:rPr lang="en-US" b="1" dirty="0"/>
              <a:t>IN GEP-NENs?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68087-7F28-4319-8632-27A9029D8F38}"/>
              </a:ext>
            </a:extLst>
          </p:cNvPr>
          <p:cNvSpPr txBox="1"/>
          <p:nvPr/>
        </p:nvSpPr>
        <p:spPr>
          <a:xfrm>
            <a:off x="2371643" y="1559898"/>
            <a:ext cx="4412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98% sensitive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E06A9-85C0-4545-8221-73BCB0A389CF}"/>
              </a:ext>
            </a:extLst>
          </p:cNvPr>
          <p:cNvSpPr txBox="1"/>
          <p:nvPr/>
        </p:nvSpPr>
        <p:spPr>
          <a:xfrm>
            <a:off x="3763922" y="2411955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Prof Jonathan </a:t>
            </a:r>
            <a:r>
              <a:rPr lang="en-US" b="1" dirty="0" err="1"/>
              <a:t>Strosberg</a:t>
            </a:r>
            <a:r>
              <a:rPr lang="en-US" dirty="0"/>
              <a:t>, Moffitt Tampa</a:t>
            </a:r>
          </a:p>
          <a:p>
            <a:pPr algn="r"/>
            <a:r>
              <a:rPr lang="en-US" dirty="0"/>
              <a:t>Neuroendocrinology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D8052-73EB-433A-9CA9-CBBDCC4EEAF6}"/>
              </a:ext>
            </a:extLst>
          </p:cNvPr>
          <p:cNvSpPr txBox="1"/>
          <p:nvPr/>
        </p:nvSpPr>
        <p:spPr>
          <a:xfrm>
            <a:off x="2375183" y="3069985"/>
            <a:ext cx="4412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99% sensitive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8C618-3A12-48F3-A936-6284C8E33C21}"/>
              </a:ext>
            </a:extLst>
          </p:cNvPr>
          <p:cNvSpPr txBox="1"/>
          <p:nvPr/>
        </p:nvSpPr>
        <p:spPr>
          <a:xfrm>
            <a:off x="3926957" y="3972005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 Anna Malczewska,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ENETS Center of Excellence</a:t>
            </a:r>
          </a:p>
          <a:p>
            <a:pPr algn="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Neuroendocrinology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0D897-50C8-4E11-AD46-E94E5FC05F76}"/>
              </a:ext>
            </a:extLst>
          </p:cNvPr>
          <p:cNvSpPr txBox="1"/>
          <p:nvPr/>
        </p:nvSpPr>
        <p:spPr>
          <a:xfrm>
            <a:off x="2375183" y="4631944"/>
            <a:ext cx="4412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93% sensitive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8F4C0-CABB-4B33-806E-101AFDC6A8D9}"/>
              </a:ext>
            </a:extLst>
          </p:cNvPr>
          <p:cNvSpPr txBox="1"/>
          <p:nvPr/>
        </p:nvSpPr>
        <p:spPr>
          <a:xfrm>
            <a:off x="3926956" y="5615939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Dr Mark van Treijen</a:t>
            </a:r>
            <a:r>
              <a:rPr lang="en-US" dirty="0">
                <a:solidFill>
                  <a:srgbClr val="FF0000"/>
                </a:solidFill>
              </a:rPr>
              <a:t>, ENETS Center of Excellence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Frontiers Endocrinology 2018</a:t>
            </a:r>
          </a:p>
        </p:txBody>
      </p:sp>
    </p:spTree>
    <p:extLst>
      <p:ext uri="{BB962C8B-B14F-4D97-AF65-F5344CB8AC3E}">
        <p14:creationId xmlns:p14="http://schemas.microsoft.com/office/powerpoint/2010/main" val="190049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7989"/>
            <a:ext cx="2470880" cy="2292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F46AA-F800-4292-9AD9-310E8E7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3" y="184372"/>
            <a:ext cx="8515350" cy="1325563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3. </a:t>
            </a:r>
            <a:r>
              <a:rPr lang="en-US" b="1" dirty="0"/>
              <a:t>IS THE </a:t>
            </a:r>
            <a:r>
              <a:rPr lang="en-US" b="1" dirty="0" err="1"/>
              <a:t>NETest</a:t>
            </a:r>
            <a:r>
              <a:rPr lang="en-US" b="1" dirty="0"/>
              <a:t> EFFECTIVE IN </a:t>
            </a:r>
            <a:br>
              <a:rPr lang="en-US" b="1" dirty="0"/>
            </a:br>
            <a:r>
              <a:rPr lang="en-US" b="1" dirty="0"/>
              <a:t>BP-NENs?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68087-7F28-4319-8632-27A9029D8F38}"/>
              </a:ext>
            </a:extLst>
          </p:cNvPr>
          <p:cNvSpPr txBox="1"/>
          <p:nvPr/>
        </p:nvSpPr>
        <p:spPr>
          <a:xfrm>
            <a:off x="2371643" y="1765000"/>
            <a:ext cx="4412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94% sensitive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E06A9-85C0-4545-8221-73BCB0A389CF}"/>
              </a:ext>
            </a:extLst>
          </p:cNvPr>
          <p:cNvSpPr txBox="1"/>
          <p:nvPr/>
        </p:nvSpPr>
        <p:spPr>
          <a:xfrm>
            <a:off x="3827720" y="2780663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Prof Pier Luigi Filosso</a:t>
            </a:r>
            <a:r>
              <a:rPr lang="en-US" dirty="0"/>
              <a:t>, Turin, Italy</a:t>
            </a:r>
          </a:p>
          <a:p>
            <a:pPr algn="r"/>
            <a:r>
              <a:rPr lang="en-US" dirty="0"/>
              <a:t>Eur J </a:t>
            </a:r>
            <a:r>
              <a:rPr lang="en-US" dirty="0" err="1"/>
              <a:t>CardioThoracic</a:t>
            </a:r>
            <a:r>
              <a:rPr lang="en-US" dirty="0"/>
              <a:t> Surgery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D8052-73EB-433A-9CA9-CBBDCC4EEAF6}"/>
              </a:ext>
            </a:extLst>
          </p:cNvPr>
          <p:cNvSpPr txBox="1"/>
          <p:nvPr/>
        </p:nvSpPr>
        <p:spPr>
          <a:xfrm>
            <a:off x="2173156" y="3522916"/>
            <a:ext cx="4801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100% sensitive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8C618-3A12-48F3-A936-6284C8E33C21}"/>
              </a:ext>
            </a:extLst>
          </p:cNvPr>
          <p:cNvSpPr txBox="1"/>
          <p:nvPr/>
        </p:nvSpPr>
        <p:spPr>
          <a:xfrm>
            <a:off x="3926957" y="4424936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 Anna Malczewska,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ENETS Center of Excellence</a:t>
            </a:r>
          </a:p>
          <a:p>
            <a:pPr algn="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Neuroendocrinology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47FCB7-04E9-427E-AECF-672EAB35CC5E}"/>
              </a:ext>
            </a:extLst>
          </p:cNvPr>
          <p:cNvSpPr txBox="1"/>
          <p:nvPr/>
        </p:nvSpPr>
        <p:spPr>
          <a:xfrm>
            <a:off x="2470880" y="5196006"/>
            <a:ext cx="4412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93% sensitive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4690EB-9BA6-4D8A-A6E6-B7AC14998FED}"/>
              </a:ext>
            </a:extLst>
          </p:cNvPr>
          <p:cNvSpPr txBox="1"/>
          <p:nvPr/>
        </p:nvSpPr>
        <p:spPr>
          <a:xfrm>
            <a:off x="3926957" y="6211669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Prof Pier Luigi Filosso</a:t>
            </a:r>
            <a:r>
              <a:rPr lang="en-US" dirty="0">
                <a:solidFill>
                  <a:srgbClr val="FF0000"/>
                </a:solidFill>
              </a:rPr>
              <a:t>, Turin, Italy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Eur J </a:t>
            </a:r>
            <a:r>
              <a:rPr lang="en-US" dirty="0" err="1">
                <a:solidFill>
                  <a:srgbClr val="FF0000"/>
                </a:solidFill>
              </a:rPr>
              <a:t>CardioThoracic</a:t>
            </a:r>
            <a:r>
              <a:rPr lang="en-US" dirty="0">
                <a:solidFill>
                  <a:srgbClr val="FF0000"/>
                </a:solidFill>
              </a:rPr>
              <a:t> Surgery 2018</a:t>
            </a:r>
          </a:p>
        </p:txBody>
      </p:sp>
    </p:spTree>
    <p:extLst>
      <p:ext uri="{BB962C8B-B14F-4D97-AF65-F5344CB8AC3E}">
        <p14:creationId xmlns:p14="http://schemas.microsoft.com/office/powerpoint/2010/main" val="149330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46AA-F800-4292-9AD9-310E8E7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3" y="141642"/>
            <a:ext cx="8515350" cy="1325563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4. </a:t>
            </a:r>
            <a:r>
              <a:rPr lang="en-US" b="1" dirty="0"/>
              <a:t>CAN THE NETEST IDENTIFY MICROMETASTATIC DISEASE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D8052-73EB-433A-9CA9-CBBDCC4EEAF6}"/>
              </a:ext>
            </a:extLst>
          </p:cNvPr>
          <p:cNvSpPr txBox="1"/>
          <p:nvPr/>
        </p:nvSpPr>
        <p:spPr>
          <a:xfrm>
            <a:off x="2803129" y="3618764"/>
            <a:ext cx="6033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NETest identifies 2-3mm NET hepatic disease (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micromets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) not detectable by CT, MRI or the NETspot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8C618-3A12-48F3-A936-6284C8E33C21}"/>
              </a:ext>
            </a:extLst>
          </p:cNvPr>
          <p:cNvSpPr txBox="1"/>
          <p:nvPr/>
        </p:nvSpPr>
        <p:spPr>
          <a:xfrm>
            <a:off x="5295900" y="5927088"/>
            <a:ext cx="36496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Dr Anna Malczewska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Prof Kos Kudla</a:t>
            </a:r>
          </a:p>
          <a:p>
            <a:pPr algn="r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ENETS Center of Excellence</a:t>
            </a:r>
          </a:p>
          <a:p>
            <a:pPr algn="r"/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J Clin.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Endocrinol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 Metabolism 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52" t="55286" r="51955" b="2755"/>
          <a:stretch/>
        </p:blipFill>
        <p:spPr>
          <a:xfrm>
            <a:off x="88810" y="3762070"/>
            <a:ext cx="2611769" cy="216501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348748" y="1534399"/>
            <a:ext cx="4414280" cy="1782693"/>
            <a:chOff x="1497245" y="1609246"/>
            <a:chExt cx="4414280" cy="17826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54355"/>
            <a:stretch/>
          </p:blipFill>
          <p:spPr>
            <a:xfrm>
              <a:off x="1497245" y="1609246"/>
              <a:ext cx="4164033" cy="17570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50182" t="55866"/>
            <a:stretch/>
          </p:blipFill>
          <p:spPr>
            <a:xfrm>
              <a:off x="3837103" y="1634885"/>
              <a:ext cx="2074422" cy="175705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A3C31EB-69CD-409C-AC58-F2C39443CAA5}"/>
              </a:ext>
            </a:extLst>
          </p:cNvPr>
          <p:cNvSpPr txBox="1"/>
          <p:nvPr/>
        </p:nvSpPr>
        <p:spPr>
          <a:xfrm>
            <a:off x="6763028" y="2014473"/>
            <a:ext cx="13733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B) DOTA PET</a:t>
            </a:r>
          </a:p>
          <a:p>
            <a:pPr algn="ctr"/>
            <a:r>
              <a:rPr lang="en-US" b="1" dirty="0"/>
              <a:t>NEGATIVE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4B5E2-0088-409C-8859-ACFCCF512E6F}"/>
              </a:ext>
            </a:extLst>
          </p:cNvPr>
          <p:cNvSpPr txBox="1"/>
          <p:nvPr/>
        </p:nvSpPr>
        <p:spPr>
          <a:xfrm>
            <a:off x="111145" y="2291472"/>
            <a:ext cx="2237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b="1" dirty="0"/>
              <a:t>Ileocecal Primary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BB2493-2B7D-4BAF-A50D-D9943B912ED9}"/>
              </a:ext>
            </a:extLst>
          </p:cNvPr>
          <p:cNvSpPr txBox="1"/>
          <p:nvPr/>
        </p:nvSpPr>
        <p:spPr>
          <a:xfrm>
            <a:off x="111145" y="5951317"/>
            <a:ext cx="26432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Random Liver Biopsy  +ve</a:t>
            </a:r>
          </a:p>
        </p:txBody>
      </p:sp>
    </p:spTree>
    <p:extLst>
      <p:ext uri="{BB962C8B-B14F-4D97-AF65-F5344CB8AC3E}">
        <p14:creationId xmlns:p14="http://schemas.microsoft.com/office/powerpoint/2010/main" val="380335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46AA-F800-4292-9AD9-310E8E7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2" y="184372"/>
            <a:ext cx="8823697" cy="1484706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B. </a:t>
            </a:r>
            <a:r>
              <a:rPr lang="en-US" sz="5300" b="1" dirty="0"/>
              <a:t>HOW DOES THE </a:t>
            </a:r>
            <a:r>
              <a:rPr lang="en-US" sz="5300" b="1" dirty="0" err="1"/>
              <a:t>NETest</a:t>
            </a:r>
            <a:r>
              <a:rPr lang="en-US" sz="5300" b="1" dirty="0"/>
              <a:t> COMPARE TO OTHER BIOMARKERS?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7FA6A-9730-4FD6-90A9-54ED7A346B1E}"/>
              </a:ext>
            </a:extLst>
          </p:cNvPr>
          <p:cNvSpPr txBox="1"/>
          <p:nvPr/>
        </p:nvSpPr>
        <p:spPr>
          <a:xfrm>
            <a:off x="1810810" y="1819634"/>
            <a:ext cx="723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/>
              <a:t>NETest</a:t>
            </a:r>
            <a:r>
              <a:rPr lang="en-US" sz="5400" dirty="0"/>
              <a:t> = 99%; </a:t>
            </a:r>
            <a:r>
              <a:rPr lang="en-US" sz="5400" dirty="0" err="1"/>
              <a:t>CgA</a:t>
            </a:r>
            <a:r>
              <a:rPr lang="en-US" sz="5400" dirty="0"/>
              <a:t> = 36%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94046-3A95-429C-A243-B4F7766744B8}"/>
              </a:ext>
            </a:extLst>
          </p:cNvPr>
          <p:cNvSpPr txBox="1"/>
          <p:nvPr/>
        </p:nvSpPr>
        <p:spPr>
          <a:xfrm>
            <a:off x="1919330" y="5407890"/>
            <a:ext cx="7224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NETest</a:t>
            </a:r>
            <a:r>
              <a:rPr lang="en-US" sz="5400" dirty="0">
                <a:solidFill>
                  <a:srgbClr val="FF0000"/>
                </a:solidFill>
              </a:rPr>
              <a:t> = 96%, </a:t>
            </a:r>
            <a:r>
              <a:rPr lang="en-US" sz="5400" dirty="0" err="1">
                <a:solidFill>
                  <a:srgbClr val="FF0000"/>
                </a:solidFill>
              </a:rPr>
              <a:t>CgA</a:t>
            </a:r>
            <a:r>
              <a:rPr lang="en-US" sz="5400" dirty="0">
                <a:solidFill>
                  <a:srgbClr val="FF0000"/>
                </a:solidFill>
              </a:rPr>
              <a:t> =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49324-B3F1-46ED-8E58-78A74449C48A}"/>
              </a:ext>
            </a:extLst>
          </p:cNvPr>
          <p:cNvSpPr txBox="1"/>
          <p:nvPr/>
        </p:nvSpPr>
        <p:spPr>
          <a:xfrm>
            <a:off x="3926956" y="2782669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Dr Anna Malczewska, </a:t>
            </a:r>
            <a:r>
              <a:rPr lang="en-US" dirty="0"/>
              <a:t>ENETS Center of Excellence</a:t>
            </a:r>
          </a:p>
          <a:p>
            <a:pPr algn="r"/>
            <a:r>
              <a:rPr lang="en-US" dirty="0"/>
              <a:t>Neuroendocrinology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3DABA-D8F9-4E69-8FF3-A7A4B7AA734B}"/>
              </a:ext>
            </a:extLst>
          </p:cNvPr>
          <p:cNvSpPr txBox="1"/>
          <p:nvPr/>
        </p:nvSpPr>
        <p:spPr>
          <a:xfrm>
            <a:off x="1978748" y="3657817"/>
            <a:ext cx="7237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NETest</a:t>
            </a:r>
            <a:r>
              <a:rPr lang="en-US" sz="5400" dirty="0">
                <a:solidFill>
                  <a:srgbClr val="002060"/>
                </a:solidFill>
              </a:rPr>
              <a:t> = 93%; </a:t>
            </a:r>
            <a:r>
              <a:rPr lang="en-US" sz="5400" dirty="0" err="1">
                <a:solidFill>
                  <a:srgbClr val="002060"/>
                </a:solidFill>
              </a:rPr>
              <a:t>CgA</a:t>
            </a:r>
            <a:r>
              <a:rPr lang="en-US" sz="5400" dirty="0">
                <a:solidFill>
                  <a:srgbClr val="002060"/>
                </a:solidFill>
              </a:rPr>
              <a:t> = 56%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066F2-E4CF-43CF-8DB1-5BE68B3DAA27}"/>
              </a:ext>
            </a:extLst>
          </p:cNvPr>
          <p:cNvSpPr txBox="1"/>
          <p:nvPr/>
        </p:nvSpPr>
        <p:spPr>
          <a:xfrm>
            <a:off x="3912782" y="4484560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</a:rPr>
              <a:t>Dr Mark van Treijen</a:t>
            </a:r>
            <a:r>
              <a:rPr lang="en-US" dirty="0">
                <a:solidFill>
                  <a:srgbClr val="002060"/>
                </a:solidFill>
              </a:rPr>
              <a:t>, ENETS Center of Excellence</a:t>
            </a:r>
          </a:p>
          <a:p>
            <a:pPr algn="r"/>
            <a:r>
              <a:rPr lang="en-US" dirty="0">
                <a:solidFill>
                  <a:srgbClr val="002060"/>
                </a:solidFill>
              </a:rPr>
              <a:t>Frontiers Endocrinology 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53EA7-30D1-40FD-ABD8-BC066424E162}"/>
              </a:ext>
            </a:extLst>
          </p:cNvPr>
          <p:cNvSpPr txBox="1"/>
          <p:nvPr/>
        </p:nvSpPr>
        <p:spPr>
          <a:xfrm>
            <a:off x="3976573" y="6204777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Dr Eric Liu,</a:t>
            </a:r>
            <a:r>
              <a:rPr lang="en-US" dirty="0">
                <a:solidFill>
                  <a:srgbClr val="FF0000"/>
                </a:solidFill>
              </a:rPr>
              <a:t> Rocky Mountain Cancer Center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The Oncologist 2019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1745" t="7726" r="75342" b="68267"/>
          <a:stretch/>
        </p:blipFill>
        <p:spPr>
          <a:xfrm>
            <a:off x="-11151" y="4281472"/>
            <a:ext cx="1700614" cy="25696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6554" t="7726" r="50506" b="68239"/>
          <a:stretch/>
        </p:blipFill>
        <p:spPr>
          <a:xfrm>
            <a:off x="-20682" y="1819514"/>
            <a:ext cx="1704204" cy="25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46AA-F800-4292-9AD9-310E8E7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3" y="152472"/>
            <a:ext cx="8515350" cy="1761705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C. HOW THE </a:t>
            </a:r>
            <a:r>
              <a:rPr lang="en-US" b="1" dirty="0" err="1"/>
              <a:t>NETest</a:t>
            </a:r>
            <a:r>
              <a:rPr lang="en-US" b="1" dirty="0"/>
              <a:t> DETERMINES THE SUCCESS OF SURGERY AND IDENTIFIES RESIDUAL DISEASE?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7FA6A-9730-4FD6-90A9-54ED7A346B1E}"/>
              </a:ext>
            </a:extLst>
          </p:cNvPr>
          <p:cNvSpPr txBox="1"/>
          <p:nvPr/>
        </p:nvSpPr>
        <p:spPr>
          <a:xfrm>
            <a:off x="314325" y="1974106"/>
            <a:ext cx="8515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Blood NETest scores accurately identified </a:t>
            </a:r>
            <a:r>
              <a:rPr lang="en-US" sz="2400" b="1" dirty="0">
                <a:solidFill>
                  <a:srgbClr val="002060"/>
                </a:solidFill>
              </a:rPr>
              <a:t>Small intestine NENs. C</a:t>
            </a:r>
            <a:r>
              <a:rPr lang="en-US" sz="2400" dirty="0">
                <a:solidFill>
                  <a:srgbClr val="002060"/>
                </a:solidFill>
              </a:rPr>
              <a:t>urative surgery significantly decreased NETest scores. Monitoring NETest post-operatively facilitates management by early identification of  residual/progressive disease.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49324-B3F1-46ED-8E58-78A74449C48A}"/>
              </a:ext>
            </a:extLst>
          </p:cNvPr>
          <p:cNvSpPr txBox="1"/>
          <p:nvPr/>
        </p:nvSpPr>
        <p:spPr>
          <a:xfrm>
            <a:off x="3912782" y="3603694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</a:rPr>
              <a:t>Dr Faidon Laskaratos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>
                <a:solidFill>
                  <a:srgbClr val="002060"/>
                </a:solidFill>
              </a:rPr>
              <a:t>Royal Free*, London</a:t>
            </a:r>
          </a:p>
          <a:p>
            <a:pPr algn="r"/>
            <a:r>
              <a:rPr lang="en-US" i="1" dirty="0">
                <a:solidFill>
                  <a:srgbClr val="002060"/>
                </a:solidFill>
              </a:rPr>
              <a:t>Endocrine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3DABA-D8F9-4E69-8FF3-A7A4B7AA734B}"/>
              </a:ext>
            </a:extLst>
          </p:cNvPr>
          <p:cNvSpPr txBox="1"/>
          <p:nvPr/>
        </p:nvSpPr>
        <p:spPr>
          <a:xfrm>
            <a:off x="314325" y="4369881"/>
            <a:ext cx="8515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NETest</a:t>
            </a:r>
            <a:r>
              <a:rPr lang="en-US" sz="2400" dirty="0">
                <a:solidFill>
                  <a:srgbClr val="FF0000"/>
                </a:solidFill>
              </a:rPr>
              <a:t> is an accurate diagnostic biomarker for </a:t>
            </a:r>
            <a:r>
              <a:rPr lang="en-US" sz="2400" b="1" dirty="0" err="1">
                <a:solidFill>
                  <a:srgbClr val="FF0000"/>
                </a:solidFill>
              </a:rPr>
              <a:t>PanNETs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(100%). A decrease in NETest levels after radical resection demonstrates the blood test provides early assessment of surgical efficacy. </a:t>
            </a:r>
            <a:r>
              <a:rPr lang="en-US" sz="2400" dirty="0" err="1">
                <a:solidFill>
                  <a:srgbClr val="FF0000"/>
                </a:solidFill>
              </a:rPr>
              <a:t>CgA</a:t>
            </a:r>
            <a:r>
              <a:rPr lang="en-US" sz="2400" dirty="0">
                <a:solidFill>
                  <a:srgbClr val="FF0000"/>
                </a:solidFill>
              </a:rPr>
              <a:t> had no clinical utility.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066F2-E4CF-43CF-8DB1-5BE68B3DAA27}"/>
              </a:ext>
            </a:extLst>
          </p:cNvPr>
          <p:cNvSpPr txBox="1"/>
          <p:nvPr/>
        </p:nvSpPr>
        <p:spPr>
          <a:xfrm>
            <a:off x="3912782" y="5616376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Dr Stefano </a:t>
            </a:r>
            <a:r>
              <a:rPr lang="en-US" b="1" dirty="0" err="1">
                <a:solidFill>
                  <a:srgbClr val="FF0000"/>
                </a:solidFill>
              </a:rPr>
              <a:t>Partelli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San </a:t>
            </a:r>
            <a:r>
              <a:rPr lang="en-US" dirty="0" err="1">
                <a:solidFill>
                  <a:srgbClr val="FF0000"/>
                </a:solidFill>
              </a:rPr>
              <a:t>Rafaelle</a:t>
            </a:r>
            <a:r>
              <a:rPr lang="en-US" dirty="0">
                <a:solidFill>
                  <a:srgbClr val="FF0000"/>
                </a:solidFill>
              </a:rPr>
              <a:t>*, Milan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Annals Surgical </a:t>
            </a:r>
            <a:r>
              <a:rPr lang="en-US" dirty="0" err="1">
                <a:solidFill>
                  <a:srgbClr val="FF0000"/>
                </a:solidFill>
              </a:rPr>
              <a:t>Ongology</a:t>
            </a:r>
            <a:r>
              <a:rPr lang="en-US" dirty="0">
                <a:solidFill>
                  <a:srgbClr val="FF0000"/>
                </a:solidFill>
              </a:rPr>
              <a:t>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9FB2E-1184-4018-B93C-1AC788C3C478}"/>
              </a:ext>
            </a:extLst>
          </p:cNvPr>
          <p:cNvSpPr txBox="1"/>
          <p:nvPr/>
        </p:nvSpPr>
        <p:spPr>
          <a:xfrm>
            <a:off x="0" y="6488668"/>
            <a:ext cx="375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b="1" dirty="0"/>
              <a:t>ENETS Surgical Centers of Excellence</a:t>
            </a:r>
          </a:p>
        </p:txBody>
      </p:sp>
    </p:spTree>
    <p:extLst>
      <p:ext uri="{BB962C8B-B14F-4D97-AF65-F5344CB8AC3E}">
        <p14:creationId xmlns:p14="http://schemas.microsoft.com/office/powerpoint/2010/main" val="20008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46AA-F800-4292-9AD9-310E8E7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3" y="152473"/>
            <a:ext cx="8515350" cy="1508520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D. </a:t>
            </a:r>
            <a:r>
              <a:rPr lang="en-US" b="1" dirty="0"/>
              <a:t>CAN THE NETEST IDENTIFY IF MY DISEASE IS PROGRESSING?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9FB2E-1184-4018-B93C-1AC788C3C478}"/>
              </a:ext>
            </a:extLst>
          </p:cNvPr>
          <p:cNvSpPr txBox="1"/>
          <p:nvPr/>
        </p:nvSpPr>
        <p:spPr>
          <a:xfrm>
            <a:off x="0" y="6488668"/>
            <a:ext cx="287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*ENETS Center of Excellence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B294A-24CC-4CAA-99FD-2AF47EFAA1B4}"/>
              </a:ext>
            </a:extLst>
          </p:cNvPr>
          <p:cNvSpPr txBox="1"/>
          <p:nvPr/>
        </p:nvSpPr>
        <p:spPr>
          <a:xfrm>
            <a:off x="308347" y="1733188"/>
            <a:ext cx="8710281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NETest® reliably predicted stable disease and was the strongest predictor of progressive disease. CgA had lower utility. The NETest® anticipates RECIST defined disease status </a:t>
            </a:r>
            <a:r>
              <a:rPr lang="en-US" sz="2400" b="1" u="sng" dirty="0">
                <a:solidFill>
                  <a:srgbClr val="002060"/>
                </a:solidFill>
              </a:rPr>
              <a:t>up to one year before imaging</a:t>
            </a:r>
            <a:r>
              <a:rPr lang="en-US" sz="2400" dirty="0">
                <a:solidFill>
                  <a:srgbClr val="002060"/>
                </a:solidFill>
              </a:rPr>
              <a:t> alterations are apparent. </a:t>
            </a:r>
          </a:p>
          <a:p>
            <a:r>
              <a:rPr lang="nl-NL" b="1" dirty="0">
                <a:solidFill>
                  <a:srgbClr val="002060"/>
                </a:solidFill>
              </a:rPr>
              <a:t>Dr Mark van Treijen</a:t>
            </a:r>
            <a:r>
              <a:rPr lang="nl-NL" dirty="0">
                <a:solidFill>
                  <a:srgbClr val="002060"/>
                </a:solidFill>
              </a:rPr>
              <a:t>, Utrecht*, Netherlands</a:t>
            </a:r>
          </a:p>
          <a:p>
            <a:r>
              <a:rPr lang="nl-NL" dirty="0">
                <a:solidFill>
                  <a:srgbClr val="002060"/>
                </a:solidFill>
              </a:rPr>
              <a:t>Neuroendocrinology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991A56-BE4B-46FA-95FF-98E6CF2598A0}"/>
              </a:ext>
            </a:extLst>
          </p:cNvPr>
          <p:cNvSpPr txBox="1"/>
          <p:nvPr/>
        </p:nvSpPr>
        <p:spPr>
          <a:xfrm>
            <a:off x="2501537" y="3982849"/>
            <a:ext cx="6433175" cy="2354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High NETest </a:t>
            </a:r>
            <a:r>
              <a:rPr lang="en-US" sz="2100" dirty="0">
                <a:solidFill>
                  <a:srgbClr val="FF0000"/>
                </a:solidFill>
              </a:rPr>
              <a:t>correlated with </a:t>
            </a:r>
            <a:r>
              <a:rPr lang="en-US" sz="2100" b="1" dirty="0">
                <a:solidFill>
                  <a:srgbClr val="FF0000"/>
                </a:solidFill>
              </a:rPr>
              <a:t>progressive disease </a:t>
            </a:r>
            <a:r>
              <a:rPr lang="en-US" sz="2100" dirty="0">
                <a:solidFill>
                  <a:srgbClr val="FF0000"/>
                </a:solidFill>
              </a:rPr>
              <a:t>(81%; median PFS, 6 months).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Low NETest </a:t>
            </a:r>
            <a:r>
              <a:rPr lang="en-US" sz="2100" dirty="0">
                <a:solidFill>
                  <a:srgbClr val="FF0000"/>
                </a:solidFill>
              </a:rPr>
              <a:t>correlated with </a:t>
            </a:r>
            <a:r>
              <a:rPr lang="en-US" sz="2100" b="1" dirty="0">
                <a:solidFill>
                  <a:srgbClr val="FF0000"/>
                </a:solidFill>
              </a:rPr>
              <a:t>stable disease </a:t>
            </a:r>
            <a:r>
              <a:rPr lang="en-US" sz="2100" dirty="0">
                <a:solidFill>
                  <a:srgbClr val="FF0000"/>
                </a:solidFill>
              </a:rPr>
              <a:t>(87%; median PFS, not reached). </a:t>
            </a:r>
          </a:p>
          <a:p>
            <a:r>
              <a:rPr lang="en-US" sz="2100" dirty="0">
                <a:solidFill>
                  <a:srgbClr val="FF0000"/>
                </a:solidFill>
              </a:rPr>
              <a:t>NETest is an accurate diagnostic and can be of use in monitoring disease status and facilitating management change in both watch-and-wait and treatment cohorts.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E7B3D-3758-42D9-BC90-1D93A57C4AB1}"/>
              </a:ext>
            </a:extLst>
          </p:cNvPr>
          <p:cNvSpPr txBox="1"/>
          <p:nvPr/>
        </p:nvSpPr>
        <p:spPr>
          <a:xfrm>
            <a:off x="4486936" y="6332330"/>
            <a:ext cx="44466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F0000"/>
                </a:solidFill>
              </a:rPr>
              <a:t>Dr Eric Liu, </a:t>
            </a:r>
            <a:r>
              <a:rPr lang="en-US" sz="1400" dirty="0">
                <a:solidFill>
                  <a:srgbClr val="FF0000"/>
                </a:solidFill>
              </a:rPr>
              <a:t>Rocky Mountain Cancer Center</a:t>
            </a:r>
          </a:p>
          <a:p>
            <a:pPr algn="r"/>
            <a:r>
              <a:rPr lang="en-US" sz="1400" dirty="0">
                <a:solidFill>
                  <a:srgbClr val="FF0000"/>
                </a:solidFill>
              </a:rPr>
              <a:t>The Oncologist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9567"/>
          <a:stretch/>
        </p:blipFill>
        <p:spPr>
          <a:xfrm>
            <a:off x="125372" y="3920095"/>
            <a:ext cx="2277106" cy="2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2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46AA-F800-4292-9AD9-310E8E76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74086"/>
            <a:ext cx="8973878" cy="1446025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E. </a:t>
            </a:r>
            <a:r>
              <a:rPr lang="en-US" b="1" dirty="0"/>
              <a:t>CAN THE </a:t>
            </a:r>
            <a:r>
              <a:rPr lang="en-US" b="1" dirty="0" err="1"/>
              <a:t>NETest</a:t>
            </a:r>
            <a:r>
              <a:rPr lang="en-US" b="1" dirty="0"/>
              <a:t> TELL ME IF MY SSAs ARE EFFECTIVE?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991A56-BE4B-46FA-95FF-98E6CF2598A0}"/>
              </a:ext>
            </a:extLst>
          </p:cNvPr>
          <p:cNvSpPr txBox="1"/>
          <p:nvPr/>
        </p:nvSpPr>
        <p:spPr>
          <a:xfrm>
            <a:off x="314325" y="1608624"/>
            <a:ext cx="85153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In the somatostatin analogue treated cohort, all low </a:t>
            </a:r>
            <a:r>
              <a:rPr lang="en-US" sz="2800" dirty="0" err="1">
                <a:solidFill>
                  <a:srgbClr val="002060"/>
                </a:solidFill>
              </a:rPr>
              <a:t>NETest</a:t>
            </a:r>
            <a:r>
              <a:rPr lang="en-US" sz="2800" dirty="0">
                <a:solidFill>
                  <a:srgbClr val="002060"/>
                </a:solidFill>
              </a:rPr>
              <a:t> patients (100%) remained stable.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 high </a:t>
            </a:r>
            <a:r>
              <a:rPr lang="en-US" sz="2800" dirty="0" err="1">
                <a:solidFill>
                  <a:srgbClr val="002060"/>
                </a:solidFill>
              </a:rPr>
              <a:t>NETest</a:t>
            </a:r>
            <a:r>
              <a:rPr lang="en-US" sz="2800" dirty="0">
                <a:solidFill>
                  <a:srgbClr val="002060"/>
                </a:solidFill>
              </a:rPr>
              <a:t> was linked to intervention and treatment stabilization (100%).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Use of </a:t>
            </a:r>
            <a:r>
              <a:rPr lang="en-US" sz="2800" dirty="0" err="1">
                <a:solidFill>
                  <a:srgbClr val="002060"/>
                </a:solidFill>
              </a:rPr>
              <a:t>NETest</a:t>
            </a:r>
            <a:r>
              <a:rPr lang="en-US" sz="2800" dirty="0">
                <a:solidFill>
                  <a:srgbClr val="002060"/>
                </a:solidFill>
              </a:rPr>
              <a:t> was associated with reduced imaging (biannual to annual) in 36%-38% of patients.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E7B3D-3758-42D9-BC90-1D93A57C4AB1}"/>
              </a:ext>
            </a:extLst>
          </p:cNvPr>
          <p:cNvSpPr txBox="1"/>
          <p:nvPr/>
        </p:nvSpPr>
        <p:spPr>
          <a:xfrm>
            <a:off x="4072269" y="6211669"/>
            <a:ext cx="507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060"/>
                </a:solidFill>
              </a:rPr>
              <a:t>Dr Eric Liu, </a:t>
            </a:r>
            <a:r>
              <a:rPr lang="en-US" dirty="0">
                <a:solidFill>
                  <a:srgbClr val="002060"/>
                </a:solidFill>
              </a:rPr>
              <a:t>Rocky Mountain Cancer Center</a:t>
            </a:r>
          </a:p>
          <a:p>
            <a:pPr algn="r"/>
            <a:r>
              <a:rPr lang="en-US" dirty="0">
                <a:solidFill>
                  <a:srgbClr val="002060"/>
                </a:solidFill>
              </a:rPr>
              <a:t>The Oncologist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F06D8-F9EB-459D-B765-EF7D27333B2B}"/>
              </a:ext>
            </a:extLst>
          </p:cNvPr>
          <p:cNvSpPr txBox="1"/>
          <p:nvPr/>
        </p:nvSpPr>
        <p:spPr>
          <a:xfrm>
            <a:off x="2929123" y="4861179"/>
            <a:ext cx="590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</a:rPr>
              <a:t>NETest</a:t>
            </a:r>
            <a:r>
              <a:rPr lang="en-US" sz="2400" b="1" dirty="0">
                <a:solidFill>
                  <a:srgbClr val="FF0000"/>
                </a:solidFill>
              </a:rPr>
              <a:t> is an accurate measure of SSA effectiveness and reduces the number of scans required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90" y="4286280"/>
            <a:ext cx="2089795" cy="235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6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909</Words>
  <Application>Microsoft Office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1. DO I HAVE A NET AND HOW ACCURATELY DOES THE NETest DIAGNOSE IT? </vt:lpstr>
      <vt:lpstr>2.HOW EFFECTIVE IS THE NETest  IN GEP-NENs?</vt:lpstr>
      <vt:lpstr>3. IS THE NETest EFFECTIVE IN  BP-NENs?</vt:lpstr>
      <vt:lpstr>4. CAN THE NETEST IDENTIFY MICROMETASTATIC DISEASE ?</vt:lpstr>
      <vt:lpstr>B. HOW DOES THE NETest COMPARE TO OTHER BIOMARKERS? </vt:lpstr>
      <vt:lpstr>C. HOW THE NETest DETERMINES THE SUCCESS OF SURGERY AND IDENTIFIES RESIDUAL DISEASE? </vt:lpstr>
      <vt:lpstr>D. CAN THE NETEST IDENTIFY IF MY DISEASE IS PROGRESSING? </vt:lpstr>
      <vt:lpstr>E. CAN THE NETest TELL ME IF MY SSAs ARE EFFECTIVE?</vt:lpstr>
      <vt:lpstr>F. CAN THE NETest PREDICT IF PRRT WILL BE EFFECTIVE?</vt:lpstr>
      <vt:lpstr>G. CAN THE NETEST DEMONSTRATE PRRT IS EFFECTIVE?</vt:lpstr>
      <vt:lpstr>H. ARE THERE INDEPENDENT VALIDATION STUDIES?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29</cp:revision>
  <dcterms:created xsi:type="dcterms:W3CDTF">2020-07-06T11:36:12Z</dcterms:created>
  <dcterms:modified xsi:type="dcterms:W3CDTF">2020-07-07T13:35:52Z</dcterms:modified>
</cp:coreProperties>
</file>